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E7E2770-B132-45DB-84CC-42E65C9C65CC}" type="datetimeFigureOut">
              <a:rPr lang="pl-PL" smtClean="0"/>
              <a:pPr/>
              <a:t>2016-02-29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CE096AA-2BBA-47FD-9E6F-F73D092C4B4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800" dirty="0" smtClean="0"/>
              <a:t>Wykonanie: Kamil </a:t>
            </a:r>
            <a:r>
              <a:rPr lang="pl-PL" sz="1800" dirty="0" err="1" smtClean="0"/>
              <a:t>Fiącek</a:t>
            </a:r>
            <a:r>
              <a:rPr lang="pl-PL" sz="1800" dirty="0" smtClean="0"/>
              <a:t>, Karol </a:t>
            </a:r>
            <a:r>
              <a:rPr lang="pl-PL" sz="1800" dirty="0" err="1" smtClean="0"/>
              <a:t>Ira</a:t>
            </a:r>
            <a:r>
              <a:rPr lang="pl-PL" sz="1800" dirty="0" smtClean="0"/>
              <a:t>, Jakub Zaczyk, Jędrzej Radłowski</a:t>
            </a: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Przemoc w szkole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879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Złość to (uczucie). Jest związana z mobilizacją energii i pojawia się zwyczaj w sytuacjach, w których napotykamy na przeszkodę (szeroko rozumianą) w osiągnięciu ważnego dla nas w celu. Przeżywają ją wszyscy i nie mamy wpływu na jej pojawianie </a:t>
            </a:r>
            <a:r>
              <a:rPr lang="pl-PL" dirty="0" smtClean="0"/>
              <a:t>się. Możemy mieć wpływ </a:t>
            </a:r>
            <a:r>
              <a:rPr lang="pl-PL" dirty="0" smtClean="0"/>
              <a:t>na to, co robimy, gdy czujemy złość.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przemoc?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36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12579" y="1719071"/>
            <a:ext cx="8407893" cy="4407408"/>
          </a:xfrm>
        </p:spPr>
        <p:txBody>
          <a:bodyPr/>
          <a:lstStyle/>
          <a:p>
            <a:r>
              <a:rPr lang="pl-PL" dirty="0" smtClean="0"/>
              <a:t>Agresję definiuje się najczęściej jako świadome, zamierzone działanie, mające na celu wyrządzenie komuś szeroko rozumianej szkody- fizycznej, psychicznej lub materialnej. Jej charakterystyczną cechą jest używanie przez kogoś siły fizycznej lub psychicznej wobec osoby o zbliżonych możliwościach, mającej zdolności skuteczniej obrony. </a:t>
            </a:r>
            <a:r>
              <a:rPr lang="pl-PL" dirty="0" smtClean="0"/>
              <a:t>Agresja </a:t>
            </a:r>
            <a:r>
              <a:rPr lang="pl-PL" dirty="0" smtClean="0"/>
              <a:t>jest często, lecz nie zawsze, sposobem wyrażania złości. W szczególnych warunkach agresja może przeradzać się w przemoc.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PRZEMOC CD.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496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Bezpośrednia przemoc fizyczna – bicie, kopanie, plucie, popychanie, szarpanie, wymuszanie pieniędzy, zabieranie, przedmiotów, niszczenie własności, przezywanie, wyśmiewanie.</a:t>
            </a:r>
          </a:p>
          <a:p>
            <a:r>
              <a:rPr lang="pl-PL" dirty="0" smtClean="0"/>
              <a:t>Bezpośrednia przemoc słowna i niewerbalna – dokuczanie, przezywanie, obrażanie, ośmieszanie, grożenie, rozpowszechnianie plotek i oszczerstw (również poprzez </a:t>
            </a:r>
            <a:r>
              <a:rPr lang="pl-PL" dirty="0" err="1" smtClean="0"/>
              <a:t>sms-y</a:t>
            </a:r>
            <a:r>
              <a:rPr lang="pl-PL" dirty="0" smtClean="0"/>
              <a:t> i </a:t>
            </a:r>
            <a:r>
              <a:rPr lang="pl-PL" dirty="0" err="1" smtClean="0"/>
              <a:t>internet</a:t>
            </a:r>
            <a:r>
              <a:rPr lang="pl-PL" dirty="0" smtClean="0"/>
              <a:t>) pokazywanie nieprzyzwoitych gestów.</a:t>
            </a:r>
          </a:p>
          <a:p>
            <a:r>
              <a:rPr lang="pl-PL" dirty="0" smtClean="0"/>
              <a:t>Pośrednie formy przemocy – namawianie innych do ataków fizycznych lub słownych, naznaczenie, wykluczanie </a:t>
            </a:r>
            <a:r>
              <a:rPr lang="pl-PL" dirty="0" smtClean="0"/>
              <a:t>i izolowanie </a:t>
            </a:r>
            <a:r>
              <a:rPr lang="pl-PL" dirty="0" smtClean="0"/>
              <a:t>od grupy.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formy przybiera przemoc?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547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 Niewłaściwy system norm </a:t>
            </a:r>
            <a:r>
              <a:rPr lang="pl-PL" dirty="0" err="1" smtClean="0"/>
              <a:t>m.im</a:t>
            </a:r>
            <a:r>
              <a:rPr lang="pl-PL" dirty="0" smtClean="0"/>
              <a:t>:</a:t>
            </a:r>
          </a:p>
          <a:p>
            <a:r>
              <a:rPr lang="pl-PL" dirty="0" smtClean="0"/>
              <a:t>Sprzeczność koncepcji wychowania i postępowania</a:t>
            </a:r>
          </a:p>
          <a:p>
            <a:r>
              <a:rPr lang="pl-PL" dirty="0" smtClean="0"/>
              <a:t>Normy preferujące użycie siły</a:t>
            </a:r>
          </a:p>
          <a:p>
            <a:r>
              <a:rPr lang="pl-PL" dirty="0" smtClean="0"/>
              <a:t>Nieprzestrzeganie norm przez osoby znaczące</a:t>
            </a:r>
          </a:p>
          <a:p>
            <a:r>
              <a:rPr lang="pl-PL" dirty="0" smtClean="0"/>
              <a:t>2. Brak reakcji na zachowania agresywne m.in.:</a:t>
            </a:r>
          </a:p>
          <a:p>
            <a:r>
              <a:rPr lang="pl-PL" dirty="0" smtClean="0"/>
              <a:t>Brak reakcji na drobne wykroczenia</a:t>
            </a:r>
          </a:p>
          <a:p>
            <a:r>
              <a:rPr lang="pl-PL" dirty="0" smtClean="0"/>
              <a:t>Brak reakcji ze strony nauczycieli na zachowania agresywne uczniów</a:t>
            </a:r>
          </a:p>
          <a:p>
            <a:r>
              <a:rPr lang="pl-PL" dirty="0" smtClean="0"/>
              <a:t>Konflikty długo pozostają nierozwiązane</a:t>
            </a:r>
          </a:p>
          <a:p>
            <a:r>
              <a:rPr lang="pl-PL" dirty="0" smtClean="0"/>
              <a:t>Bierność świadków</a:t>
            </a:r>
          </a:p>
          <a:p>
            <a:pPr marL="50292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ryzyka wystąpienia przemocy w szkole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8475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r>
              <a:rPr lang="pl-PL" dirty="0" smtClean="0"/>
              <a:t>-Nuda</a:t>
            </a:r>
            <a:r>
              <a:rPr lang="pl-PL" dirty="0" smtClean="0"/>
              <a:t>, ograniczenie przestrzeni, zagęszczenie, hałas</a:t>
            </a:r>
          </a:p>
          <a:p>
            <a:pPr marL="45720" indent="0">
              <a:buNone/>
            </a:pPr>
            <a:r>
              <a:rPr lang="pl-PL" dirty="0" smtClean="0"/>
              <a:t>-Brak </a:t>
            </a:r>
            <a:r>
              <a:rPr lang="pl-PL" dirty="0" smtClean="0"/>
              <a:t>możliwości relaksu i odprężenia</a:t>
            </a:r>
          </a:p>
          <a:p>
            <a:pPr marL="45720" indent="0">
              <a:buNone/>
            </a:pPr>
            <a:r>
              <a:rPr lang="pl-PL" dirty="0" smtClean="0"/>
              <a:t>-Mała </a:t>
            </a:r>
            <a:r>
              <a:rPr lang="pl-PL" dirty="0" smtClean="0"/>
              <a:t>ilość zajęć </a:t>
            </a:r>
            <a:r>
              <a:rPr lang="pl-PL" dirty="0" smtClean="0"/>
              <a:t>pozalekcyjnych</a:t>
            </a:r>
            <a:endParaRPr lang="pl-PL" dirty="0" smtClean="0"/>
          </a:p>
          <a:p>
            <a:pPr marL="45720" indent="0">
              <a:buNone/>
            </a:pPr>
            <a:r>
              <a:rPr lang="pl-PL" dirty="0" smtClean="0"/>
              <a:t>-Brak </a:t>
            </a:r>
            <a:r>
              <a:rPr lang="pl-PL" dirty="0" smtClean="0"/>
              <a:t>autentycznego kontaktu i dialogu między uczniami</a:t>
            </a:r>
          </a:p>
          <a:p>
            <a:pPr marL="45720" indent="0">
              <a:buNone/>
            </a:pPr>
            <a:r>
              <a:rPr lang="pl-PL" dirty="0" smtClean="0"/>
              <a:t>-Wysoki </a:t>
            </a:r>
            <a:r>
              <a:rPr lang="pl-PL" dirty="0" smtClean="0"/>
              <a:t>poziom frustracji wśród nauczycieli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Czynniki ryzyka wystąpienia przemocy </a:t>
            </a:r>
            <a:r>
              <a:rPr lang="pl-PL"/>
              <a:t>w </a:t>
            </a:r>
            <a:r>
              <a:rPr lang="pl-PL" smtClean="0"/>
              <a:t>szkole cd.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593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pl-PL" sz="5400" dirty="0" smtClean="0"/>
          </a:p>
          <a:p>
            <a:pPr marL="45720" indent="0" algn="ctr">
              <a:buNone/>
            </a:pPr>
            <a:r>
              <a:rPr lang="pl-PL" sz="5400" dirty="0" smtClean="0"/>
              <a:t>Dziękujemy za uwagę</a:t>
            </a:r>
            <a:r>
              <a:rPr lang="pl-PL" sz="5400" dirty="0" smtClean="0"/>
              <a:t>!</a:t>
            </a:r>
          </a:p>
          <a:p>
            <a:pPr marL="45720" indent="0" algn="ctr">
              <a:buNone/>
            </a:pPr>
            <a:r>
              <a:rPr lang="pl-PL" sz="5400" dirty="0" smtClean="0">
                <a:solidFill>
                  <a:srgbClr val="FFFF00"/>
                </a:solidFill>
              </a:rPr>
              <a:t>Mamy nadzieję, że się podobało!</a:t>
            </a:r>
            <a:endParaRPr lang="pl-PL" sz="5400" dirty="0" smtClean="0">
              <a:solidFill>
                <a:srgbClr val="FFFF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67523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141</TotalTime>
  <Words>348</Words>
  <Application>Microsoft Office PowerPoint</Application>
  <PresentationFormat>Pokaz na ekranie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Siatka</vt:lpstr>
      <vt:lpstr>Przemoc w szkole</vt:lpstr>
      <vt:lpstr>Co to jest przemoc?</vt:lpstr>
      <vt:lpstr>CO TO JEST PRZEMOC CD. </vt:lpstr>
      <vt:lpstr>Jakie formy przybiera przemoc?</vt:lpstr>
      <vt:lpstr>Czynniki ryzyka wystąpienia przemocy w szkole</vt:lpstr>
      <vt:lpstr>Czynniki ryzyka wystąpienia przemocy w szkole cd.</vt:lpstr>
      <vt:lpstr>koniec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Przemoc w szkole</dc:title>
  <dc:creator>Karol</dc:creator>
  <cp:lastModifiedBy>KAMILLO1235</cp:lastModifiedBy>
  <cp:revision>13</cp:revision>
  <dcterms:created xsi:type="dcterms:W3CDTF">2016-02-19T12:52:55Z</dcterms:created>
  <dcterms:modified xsi:type="dcterms:W3CDTF">2016-02-29T19:09:04Z</dcterms:modified>
</cp:coreProperties>
</file>