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1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03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876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9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3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6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60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23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32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57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30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47A4-8790-4AA1-BD1E-0082B72E571A}" type="datetimeFigureOut">
              <a:rPr lang="pl-PL" smtClean="0"/>
              <a:t>21.02.2016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3333-C4CF-4DAB-B351-21323F8A89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96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Przemoc w szkole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Przemysław Urbański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Mikołaj </a:t>
            </a:r>
            <a:r>
              <a:rPr lang="pl-PL" b="1" dirty="0">
                <a:solidFill>
                  <a:schemeClr val="tx1"/>
                </a:solidFill>
              </a:rPr>
              <a:t>W</a:t>
            </a:r>
            <a:r>
              <a:rPr lang="pl-PL" b="1" dirty="0" smtClean="0">
                <a:solidFill>
                  <a:schemeClr val="tx1"/>
                </a:solidFill>
              </a:rPr>
              <a:t>esołowski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Dawid Zawadzki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Przemoc-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smtClean="0"/>
              <a:t>Osoby, które doświadczały przemocy w szkole, mają problemy z utrzymaniem pracy w dorosłym życiu, a dodatkowo są bardziej narażone na choroby i mają trudności z wchodzeniem w bliskie relacje.</a:t>
            </a:r>
          </a:p>
          <a:p>
            <a:r>
              <a:rPr lang="pl-PL" b="1" smtClean="0"/>
              <a:t>Wyróżnia </a:t>
            </a:r>
            <a:r>
              <a:rPr lang="pl-PL" b="1" dirty="0" smtClean="0"/>
              <a:t>się dwa zjawiska: przemoc fizyczną i przemoc psychiczną.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Przemoc fizyczna a psychiczna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Przemoc fizyczna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F0"/>
                </a:solidFill>
              </a:rPr>
              <a:t>Przemoc fizyczna </a:t>
            </a:r>
            <a:r>
              <a:rPr lang="pl-PL" b="1" dirty="0" smtClean="0"/>
              <a:t>to stosowanie wobec osób siły fizycznej przy braku zezwolenia na stosowanie wobec tej osoby przemocy fizycznej</a:t>
            </a:r>
          </a:p>
          <a:p>
            <a:endParaRPr lang="pl-PL" b="1" dirty="0" smtClean="0"/>
          </a:p>
          <a:p>
            <a:r>
              <a:rPr lang="pl-PL" b="1" dirty="0" smtClean="0">
                <a:solidFill>
                  <a:srgbClr val="00B0F0"/>
                </a:solidFill>
              </a:rPr>
              <a:t>Przemoc fizyczną </a:t>
            </a:r>
            <a:r>
              <a:rPr lang="pl-PL" b="1" dirty="0" smtClean="0"/>
              <a:t>stosuje się np. przy kneblowaniu, biciu.</a:t>
            </a:r>
            <a:endParaRPr lang="pl-PL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Przemoc psychiczna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00B0F0"/>
                </a:solidFill>
              </a:rPr>
              <a:t>Przemoc psychiczna </a:t>
            </a:r>
            <a:r>
              <a:rPr lang="pl-PL" b="1" dirty="0" smtClean="0"/>
              <a:t>to wywieranie wpływu, zachowanie osoby pomimo braku jej pozwolenie przy użyciu środków komunikacji.</a:t>
            </a:r>
          </a:p>
          <a:p>
            <a:endParaRPr lang="pl-PL" b="1" dirty="0" smtClean="0"/>
          </a:p>
          <a:p>
            <a:r>
              <a:rPr lang="pl-PL" b="1" dirty="0" smtClean="0"/>
              <a:t>Typowymi środkami </a:t>
            </a:r>
            <a:r>
              <a:rPr lang="pl-PL" b="1" dirty="0" smtClean="0">
                <a:solidFill>
                  <a:srgbClr val="00B0F0"/>
                </a:solidFill>
              </a:rPr>
              <a:t>przemocy psychicznej </a:t>
            </a:r>
            <a:r>
              <a:rPr lang="pl-PL" b="1" dirty="0" smtClean="0"/>
              <a:t>są groźba, obelga, straszenie (np. użyciem przemocy fizycznej).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290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przemocy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Przemoc w szkole można podzielić na kilka kategorii: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800" b="1" dirty="0" smtClean="0"/>
              <a:t>przemoc dzieci wobec dzieci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800" b="1" dirty="0" smtClean="0"/>
              <a:t>Przemoc nauczycieli wobec dzieci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800" b="1" dirty="0" smtClean="0"/>
              <a:t>przemoc dzieci wobec nauczycieli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800" b="1" dirty="0" smtClean="0"/>
              <a:t>przemoc rodziców wobec nauczycieli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2800" b="1" dirty="0" smtClean="0"/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7933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Badania naukowe nad przemocą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W 2003, </a:t>
            </a:r>
            <a:r>
              <a:rPr lang="pl-PL" sz="2800" b="1" dirty="0" smtClean="0">
                <a:solidFill>
                  <a:srgbClr val="00B0F0"/>
                </a:solidFill>
              </a:rPr>
              <a:t>4%</a:t>
            </a:r>
            <a:r>
              <a:rPr lang="pl-PL" sz="2800" b="1" dirty="0" smtClean="0"/>
              <a:t> wszystkich uczniów w wieku 12-18 lat padło ofiarą kradzieży a </a:t>
            </a:r>
            <a:r>
              <a:rPr lang="pl-PL" sz="2800" b="1" dirty="0" smtClean="0">
                <a:solidFill>
                  <a:srgbClr val="00B0F0"/>
                </a:solidFill>
              </a:rPr>
              <a:t>1%</a:t>
            </a:r>
            <a:r>
              <a:rPr lang="pl-PL" sz="2800" b="1" dirty="0" smtClean="0"/>
              <a:t> ofiarą przemocy. </a:t>
            </a:r>
          </a:p>
          <a:p>
            <a:endParaRPr lang="pl-PL" sz="2800" b="1" dirty="0" smtClean="0"/>
          </a:p>
          <a:p>
            <a:r>
              <a:rPr lang="pl-PL" sz="2800" b="1" dirty="0" smtClean="0"/>
              <a:t>Przypadków znęcania się silniejszych uczniów nad słabszymi najwięcej odnotowano w szkołach wiejskich (10%), w miejskich szkołach publicznych i dzielnicach podmiejskich 7%, w szkołach prywatnych 5%.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5857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Badania naukowe nad przemocą w szkole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b="1" dirty="0" smtClean="0"/>
              <a:t>W latach 1999-2000 w 20% wszystkich szkół publicznych odnotowano przynajmniej jeden poważny wypadek przestępstwa jak gwałt, molestowanie seksualne, rabunek lub napad. 71% szkół doniosło o wypadkach przemocy i 46% o wypadkach kradzieży.</a:t>
            </a:r>
          </a:p>
          <a:p>
            <a:endParaRPr lang="pl-PL" sz="2800" b="1" dirty="0" smtClean="0"/>
          </a:p>
          <a:p>
            <a:r>
              <a:rPr lang="pl-PL" sz="2800" b="1" dirty="0" smtClean="0"/>
              <a:t>Badania naukowe wykazują, że osoby o orientacji innej niż heteroseksualna częściej padają ofiarą przemocy szkolnej</a:t>
            </a:r>
          </a:p>
        </p:txBody>
      </p:sp>
    </p:spTree>
    <p:extLst>
      <p:ext uri="{BB962C8B-B14F-4D97-AF65-F5344CB8AC3E}">
        <p14:creationId xmlns:p14="http://schemas.microsoft.com/office/powerpoint/2010/main" val="2534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„Zero tolerancji”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b="1" dirty="0" smtClean="0"/>
              <a:t>W 2006 Roman Giertych (minister edukacji od 5 maja 2006 do 13 sierpnia 2007)  złożył projekt ustawy pt. „Zero tolerancji”. Zgodnie z tym planem, nauczyciele otrzymaliby status urzędników publicznych, chronionych zaostrzonymi karami przed przemocą, natomiast nauczyciele wyżsi rangą mieliby prawo kierować bardziej agresywnych uczniów do pracy społecznej, a ich rodziców ukarać grzywną. Nauczycielom, którzy nie zgłoszą aktów przemocy w szkole, groziłaby kara pozbawiania wolności.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713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przemocy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Osoby, które doświadczały przemocy w szkole, mają problemy z utrzymaniem pracy w dorosłym życiu, a dodatkowo są bardziej narażone na choroby i mają trudności z wchodzeniem w bliskie relacje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483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682416">
            <a:off x="383784" y="2042143"/>
            <a:ext cx="8229600" cy="1143000"/>
          </a:xfrm>
        </p:spPr>
        <p:txBody>
          <a:bodyPr>
            <a:noAutofit/>
          </a:bodyPr>
          <a:lstStyle/>
          <a:p>
            <a:r>
              <a:rPr lang="pl-PL" sz="7200" b="1" dirty="0" smtClean="0"/>
              <a:t>Dziękuję za uwagę </a:t>
            </a:r>
            <a:r>
              <a:rPr lang="pl-PL" sz="7200" b="1" dirty="0" smtClean="0">
                <a:sym typeface="Wingdings" panose="05000000000000000000" pitchFamily="2" charset="2"/>
              </a:rPr>
              <a:t></a:t>
            </a:r>
            <a:endParaRPr lang="pl-PL" sz="7200" b="1" dirty="0"/>
          </a:p>
        </p:txBody>
      </p:sp>
    </p:spTree>
    <p:extLst>
      <p:ext uri="{BB962C8B-B14F-4D97-AF65-F5344CB8AC3E}">
        <p14:creationId xmlns:p14="http://schemas.microsoft.com/office/powerpoint/2010/main" val="18906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395</Words>
  <Application>Microsoft Office PowerPoint</Application>
  <PresentationFormat>Pokaz na ekranie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Przemoc w szkole</vt:lpstr>
      <vt:lpstr>Przemoc- definicja</vt:lpstr>
      <vt:lpstr>Przemoc fizyczna a psychiczna</vt:lpstr>
      <vt:lpstr>Rodzaje przemocy w szkole</vt:lpstr>
      <vt:lpstr>Badania naukowe nad przemocą w szkole</vt:lpstr>
      <vt:lpstr>Badania naukowe nad przemocą w szkole cd.</vt:lpstr>
      <vt:lpstr>„Zero tolerancji”</vt:lpstr>
      <vt:lpstr>Skutki przemocy w szkole</vt:lpstr>
      <vt:lpstr>Dziękuję za uwagę 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Przemoc w szkole</dc:title>
  <dc:creator>Przemo</dc:creator>
  <cp:lastModifiedBy>Przemo</cp:lastModifiedBy>
  <cp:revision>13</cp:revision>
  <dcterms:created xsi:type="dcterms:W3CDTF">2016-02-21T16:19:53Z</dcterms:created>
  <dcterms:modified xsi:type="dcterms:W3CDTF">2016-02-22T19:31:13Z</dcterms:modified>
</cp:coreProperties>
</file>